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7559675" cy="106918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gNRB4CnP2E1w0hii/r1ZSHRNYF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8BA6BB2-9941-4E03-9577-F789AAB16617}">
  <a:tblStyle styleId="{88BA6BB2-9941-4E03-9577-F789AAB166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666c5baa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5b666c5baa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d92c57742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d92c57742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12c75344f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12c75344f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2c75344f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12c75344f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cc4df5a1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cc4df5a1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12c75344f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12c75344f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d92c57742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d92c57742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92c57742_0_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92c57742_0_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e2741814f_0_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e2741814f_0_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26d3cd864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26d3cd864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e44f39b8e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e44f39b8e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666c5baa_0_120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5b666c5baa_0_120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d92c57742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d92c57742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ea81a2525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ea81a2525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ea81a2525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ea81a2525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92c57742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92c57742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2741814f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e2741814f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f4802ecf7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6f4802ecf7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92c57742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92c57742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92c57742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92c57742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92c57742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92c57742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92c57742_0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92c57742_0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107640" y="98064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2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4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10764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2" type="body"/>
          </p:nvPr>
        </p:nvSpPr>
        <p:spPr>
          <a:xfrm>
            <a:off x="312660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3" type="body"/>
          </p:nvPr>
        </p:nvSpPr>
        <p:spPr>
          <a:xfrm>
            <a:off x="614592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4" type="body"/>
          </p:nvPr>
        </p:nvSpPr>
        <p:spPr>
          <a:xfrm>
            <a:off x="10764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5" type="body"/>
          </p:nvPr>
        </p:nvSpPr>
        <p:spPr>
          <a:xfrm>
            <a:off x="312660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6" type="body"/>
          </p:nvPr>
        </p:nvSpPr>
        <p:spPr>
          <a:xfrm>
            <a:off x="614592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" type="subTitle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idx="1" type="subTitle"/>
          </p:nvPr>
        </p:nvSpPr>
        <p:spPr>
          <a:xfrm>
            <a:off x="107640" y="44640"/>
            <a:ext cx="8928720" cy="367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1"/>
          <p:cNvSpPr txBox="1"/>
          <p:nvPr>
            <p:ph idx="3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2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2"/>
          <p:cNvSpPr txBox="1"/>
          <p:nvPr>
            <p:ph idx="3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107640" y="98064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2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4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4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4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4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5"/>
          <p:cNvSpPr txBox="1"/>
          <p:nvPr>
            <p:ph idx="1" type="body"/>
          </p:nvPr>
        </p:nvSpPr>
        <p:spPr>
          <a:xfrm>
            <a:off x="10764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2" type="body"/>
          </p:nvPr>
        </p:nvSpPr>
        <p:spPr>
          <a:xfrm>
            <a:off x="312660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5"/>
          <p:cNvSpPr txBox="1"/>
          <p:nvPr>
            <p:ph idx="3" type="body"/>
          </p:nvPr>
        </p:nvSpPr>
        <p:spPr>
          <a:xfrm>
            <a:off x="6145920" y="98064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4" type="body"/>
          </p:nvPr>
        </p:nvSpPr>
        <p:spPr>
          <a:xfrm>
            <a:off x="10764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5" type="body"/>
          </p:nvPr>
        </p:nvSpPr>
        <p:spPr>
          <a:xfrm>
            <a:off x="312660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5"/>
          <p:cNvSpPr txBox="1"/>
          <p:nvPr>
            <p:ph idx="6" type="body"/>
          </p:nvPr>
        </p:nvSpPr>
        <p:spPr>
          <a:xfrm>
            <a:off x="6145920" y="3688920"/>
            <a:ext cx="287496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idx="1" type="subTitle"/>
          </p:nvPr>
        </p:nvSpPr>
        <p:spPr>
          <a:xfrm>
            <a:off x="107640" y="44640"/>
            <a:ext cx="8928720" cy="367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2" type="body"/>
          </p:nvPr>
        </p:nvSpPr>
        <p:spPr>
          <a:xfrm>
            <a:off x="468288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3" type="body"/>
          </p:nvPr>
        </p:nvSpPr>
        <p:spPr>
          <a:xfrm>
            <a:off x="10764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107640" y="980640"/>
            <a:ext cx="435708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3" type="body"/>
          </p:nvPr>
        </p:nvSpPr>
        <p:spPr>
          <a:xfrm>
            <a:off x="4682880" y="368892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10764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682880" y="980640"/>
            <a:ext cx="435708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107640" y="3688920"/>
            <a:ext cx="8928720" cy="24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3048120" y="6095520"/>
            <a:ext cx="6095520" cy="48708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0"/>
          <p:cNvSpPr txBox="1"/>
          <p:nvPr>
            <p:ph type="title"/>
          </p:nvPr>
        </p:nvSpPr>
        <p:spPr>
          <a:xfrm>
            <a:off x="3722760" y="1631880"/>
            <a:ext cx="5026680" cy="2998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/>
          <p:nvPr/>
        </p:nvSpPr>
        <p:spPr>
          <a:xfrm>
            <a:off x="0" y="6095520"/>
            <a:ext cx="3047760" cy="487080"/>
          </a:xfrm>
          <a:prstGeom prst="rect">
            <a:avLst/>
          </a:prstGeom>
          <a:solidFill>
            <a:srgbClr val="004890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0"/>
          <p:cNvSpPr txBox="1"/>
          <p:nvPr>
            <p:ph idx="1" type="body"/>
          </p:nvPr>
        </p:nvSpPr>
        <p:spPr>
          <a:xfrm>
            <a:off x="244440" y="6095520"/>
            <a:ext cx="2441160" cy="48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2" type="body"/>
          </p:nvPr>
        </p:nvSpPr>
        <p:spPr>
          <a:xfrm>
            <a:off x="3722760" y="6095520"/>
            <a:ext cx="5026680" cy="487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107640" y="44640"/>
            <a:ext cx="8928720" cy="7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107640" y="980640"/>
            <a:ext cx="8928720" cy="51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2195640" y="6356520"/>
            <a:ext cx="633708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04360" y="6357960"/>
            <a:ext cx="442440" cy="41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666c5baa_0_8"/>
          <p:cNvSpPr txBox="1"/>
          <p:nvPr/>
        </p:nvSpPr>
        <p:spPr>
          <a:xfrm>
            <a:off x="3722750" y="1652100"/>
            <a:ext cx="50268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52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   Scanflow</a:t>
            </a:r>
            <a:endParaRPr b="0" i="0" sz="5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5b666c5baa_0_8"/>
          <p:cNvSpPr txBox="1"/>
          <p:nvPr/>
        </p:nvSpPr>
        <p:spPr>
          <a:xfrm>
            <a:off x="3722760" y="5224015"/>
            <a:ext cx="50268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Lenovo-BSC collaboration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5b666c5baa_0_8"/>
          <p:cNvSpPr txBox="1"/>
          <p:nvPr/>
        </p:nvSpPr>
        <p:spPr>
          <a:xfrm>
            <a:off x="244440" y="6095520"/>
            <a:ext cx="2441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5b666c5baa_0_8"/>
          <p:cNvSpPr txBox="1"/>
          <p:nvPr/>
        </p:nvSpPr>
        <p:spPr>
          <a:xfrm>
            <a:off x="3722760" y="6095520"/>
            <a:ext cx="502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5b666c5baa_0_8"/>
          <p:cNvSpPr txBox="1"/>
          <p:nvPr/>
        </p:nvSpPr>
        <p:spPr>
          <a:xfrm>
            <a:off x="3510275" y="3083850"/>
            <a:ext cx="47526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Scalable library for end-to-end </a:t>
            </a:r>
            <a:endParaRPr b="1" sz="2400">
              <a:solidFill>
                <a:srgbClr val="0048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ML </a:t>
            </a:r>
            <a:r>
              <a:rPr b="1" lang="en-US" sz="2400">
                <a:solidFill>
                  <a:srgbClr val="004890"/>
                </a:solidFill>
                <a:latin typeface="Calibri"/>
                <a:ea typeface="Calibri"/>
                <a:cs typeface="Calibri"/>
                <a:sym typeface="Calibri"/>
              </a:rPr>
              <a:t>workflow management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d92c57742_0_5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Early drift distribution detector: architecture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6d92c5774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0" y="1958550"/>
            <a:ext cx="4562324" cy="22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6d92c5774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25" y="1958550"/>
            <a:ext cx="3810171" cy="22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6d92c57742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884250"/>
            <a:ext cx="3115350" cy="1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d92c57742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300" y="4814537"/>
            <a:ext cx="5122101" cy="19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6d92c57742_0_55"/>
          <p:cNvSpPr txBox="1"/>
          <p:nvPr/>
        </p:nvSpPr>
        <p:spPr>
          <a:xfrm>
            <a:off x="1012350" y="4554525"/>
            <a:ext cx="2149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6d92c57742_0_55"/>
          <p:cNvSpPr txBox="1"/>
          <p:nvPr/>
        </p:nvSpPr>
        <p:spPr>
          <a:xfrm>
            <a:off x="5722425" y="4554525"/>
            <a:ext cx="2149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d92c57742_0_55"/>
          <p:cNvSpPr txBox="1"/>
          <p:nvPr/>
        </p:nvSpPr>
        <p:spPr>
          <a:xfrm>
            <a:off x="942963" y="15280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6d92c57742_0_55"/>
          <p:cNvSpPr txBox="1"/>
          <p:nvPr/>
        </p:nvSpPr>
        <p:spPr>
          <a:xfrm>
            <a:off x="5850925" y="16042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6d92c57742_0_55"/>
          <p:cNvSpPr txBox="1"/>
          <p:nvPr/>
        </p:nvSpPr>
        <p:spPr>
          <a:xfrm>
            <a:off x="587700" y="4585550"/>
            <a:ext cx="326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Naive Autoencoder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6d92c57742_0_55"/>
          <p:cNvSpPr txBox="1"/>
          <p:nvPr/>
        </p:nvSpPr>
        <p:spPr>
          <a:xfrm>
            <a:off x="5386150" y="4489250"/>
            <a:ext cx="326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LSTM Autoencoder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6d92c57742_0_55"/>
          <p:cNvSpPr txBox="1"/>
          <p:nvPr/>
        </p:nvSpPr>
        <p:spPr>
          <a:xfrm>
            <a:off x="3441825" y="683100"/>
            <a:ext cx="28593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Reconstruction error is calculated to measure how different is a new distribution from the original one</a:t>
            </a:r>
            <a:endParaRPr b="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2c75344f_0_1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Interactive learning for improving the model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712c75344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75" y="1088925"/>
            <a:ext cx="6139449" cy="2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712c75344f_0_1"/>
          <p:cNvSpPr txBox="1"/>
          <p:nvPr/>
        </p:nvSpPr>
        <p:spPr>
          <a:xfrm>
            <a:off x="7127200" y="1471650"/>
            <a:ext cx="128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modAL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712c75344f_0_1"/>
          <p:cNvSpPr txBox="1"/>
          <p:nvPr/>
        </p:nvSpPr>
        <p:spPr>
          <a:xfrm>
            <a:off x="384775" y="3525175"/>
            <a:ext cx="30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Our objective is to find out the </a:t>
            </a:r>
            <a:r>
              <a:rPr b="1" i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best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to measure </a:t>
            </a:r>
            <a:r>
              <a:rPr b="1" i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uncertainty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It means, find the samples that are more informative to the model</a:t>
            </a:r>
            <a:endParaRPr b="1" i="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712c75344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251350"/>
            <a:ext cx="4301950" cy="23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712c75344f_0_1"/>
          <p:cNvSpPr txBox="1"/>
          <p:nvPr/>
        </p:nvSpPr>
        <p:spPr>
          <a:xfrm>
            <a:off x="494900" y="5297225"/>
            <a:ext cx="30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Our first approach is to build a </a:t>
            </a:r>
            <a:r>
              <a:rPr b="1" i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deep denoise autoencoder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that can select the samples that have </a:t>
            </a:r>
            <a:r>
              <a:rPr b="1" i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more entropy</a:t>
            </a:r>
            <a:endParaRPr b="1" i="1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712c75344f_0_1"/>
          <p:cNvSpPr txBox="1"/>
          <p:nvPr/>
        </p:nvSpPr>
        <p:spPr>
          <a:xfrm>
            <a:off x="5663900" y="3379375"/>
            <a:ext cx="2571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Here we learn a latent space that can get the more </a:t>
            </a:r>
            <a:r>
              <a:rPr b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useful features</a:t>
            </a: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from the original distribution to the aim of measuring </a:t>
            </a:r>
            <a:r>
              <a:rPr b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informativeness</a:t>
            </a:r>
            <a:endParaRPr b="1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712c75344f_0_1"/>
          <p:cNvSpPr txBox="1"/>
          <p:nvPr/>
        </p:nvSpPr>
        <p:spPr>
          <a:xfrm>
            <a:off x="4572000" y="6423675"/>
            <a:ext cx="4018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Deep</a:t>
            </a:r>
            <a:r>
              <a:rPr i="1" lang="en-US" sz="1000"/>
              <a:t> learning book, autoencoders.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000"/>
              <a:t>Ian Goodfellow at el.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2c75344f_0_22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Interactive learning for improving the model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712c75344f_0_22"/>
          <p:cNvSpPr txBox="1"/>
          <p:nvPr/>
        </p:nvSpPr>
        <p:spPr>
          <a:xfrm>
            <a:off x="1431450" y="1122950"/>
            <a:ext cx="68610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Having a good latent space means that we have learnt a low dimensional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that best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represents the expected behaviour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E.g, in the picture, each face belongs to the same 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man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, even if they have different representations (e.g, rotations). With this we can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detect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, in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stage, those samples that are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far from this space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Our 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is that these points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add more information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to the current </a:t>
            </a: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1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712c75344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84" y="3096225"/>
            <a:ext cx="4757067" cy="3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712c75344f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835" y="3096225"/>
            <a:ext cx="3573214" cy="3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712c75344f_0_22"/>
          <p:cNvSpPr txBox="1"/>
          <p:nvPr/>
        </p:nvSpPr>
        <p:spPr>
          <a:xfrm>
            <a:off x="4572000" y="6423675"/>
            <a:ext cx="4018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Deep</a:t>
            </a:r>
            <a:r>
              <a:rPr i="1" lang="en-US" sz="1000"/>
              <a:t> learning book, autoencoders.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000"/>
              <a:t>Ian Goodfellow at el.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cc4df5a1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Use case I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71cc4df5a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" y="1407350"/>
            <a:ext cx="4279955" cy="25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71cc4df5a1_0_3"/>
          <p:cNvSpPr txBox="1"/>
          <p:nvPr/>
        </p:nvSpPr>
        <p:spPr>
          <a:xfrm>
            <a:off x="2816250" y="731700"/>
            <a:ext cx="3511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Example using the MNIST dataset</a:t>
            </a:r>
            <a:endParaRPr b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71cc4df5a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450" y="1385750"/>
            <a:ext cx="4100174" cy="24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71cc4df5a1_0_3"/>
          <p:cNvSpPr txBox="1"/>
          <p:nvPr/>
        </p:nvSpPr>
        <p:spPr>
          <a:xfrm>
            <a:off x="1060500" y="3873125"/>
            <a:ext cx="3511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Label just the set of samples that brings more information to the model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71cc4df5a1_0_3"/>
          <p:cNvSpPr txBox="1"/>
          <p:nvPr/>
        </p:nvSpPr>
        <p:spPr>
          <a:xfrm>
            <a:off x="5248500" y="3844250"/>
            <a:ext cx="3511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After labeling, the model has filled out gaps in the feature space, therefore, it’s improved.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71cc4df5a1_0_3"/>
          <p:cNvSpPr txBox="1"/>
          <p:nvPr/>
        </p:nvSpPr>
        <p:spPr>
          <a:xfrm>
            <a:off x="139675" y="5042250"/>
            <a:ext cx="15552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The points above the threshold (gray line) are the chosen.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71cc4df5a1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775" y="4854350"/>
            <a:ext cx="6270638" cy="19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2c75344f_0_41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Interact: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Use case II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712c75344f_0_41"/>
          <p:cNvSpPr txBox="1"/>
          <p:nvPr/>
        </p:nvSpPr>
        <p:spPr>
          <a:xfrm>
            <a:off x="679562" y="3859350"/>
            <a:ext cx="351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Before labeling</a:t>
            </a: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A bike is detected as anomalous. False positive. Score: 75%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712c75344f_0_41"/>
          <p:cNvSpPr txBox="1"/>
          <p:nvPr/>
        </p:nvSpPr>
        <p:spPr>
          <a:xfrm>
            <a:off x="5762150" y="3859350"/>
            <a:ext cx="2659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After labeling.</a:t>
            </a: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A bike is detected now as normal. Score: 90%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712c75344f_0_41"/>
          <p:cNvSpPr txBox="1"/>
          <p:nvPr/>
        </p:nvSpPr>
        <p:spPr>
          <a:xfrm>
            <a:off x="4023051" y="3268950"/>
            <a:ext cx="1431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 car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712c75344f_0_41"/>
          <p:cNvSpPr txBox="1"/>
          <p:nvPr/>
        </p:nvSpPr>
        <p:spPr>
          <a:xfrm>
            <a:off x="139675" y="608950"/>
            <a:ext cx="3511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Current model: A model built with 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only  pedestrian scenario as a input. Other scenarios will be anomalous.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712c75344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776" y="1020949"/>
            <a:ext cx="19335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712c75344f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00" y="4362150"/>
            <a:ext cx="3211850" cy="2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712c75344f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850" y="1563875"/>
            <a:ext cx="2378425" cy="16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712c75344f_0_41"/>
          <p:cNvSpPr txBox="1"/>
          <p:nvPr/>
        </p:nvSpPr>
        <p:spPr>
          <a:xfrm>
            <a:off x="378651" y="3268947"/>
            <a:ext cx="3330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Pedestrians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712c75344f_0_41"/>
          <p:cNvSpPr txBox="1"/>
          <p:nvPr/>
        </p:nvSpPr>
        <p:spPr>
          <a:xfrm>
            <a:off x="6890413" y="3268950"/>
            <a:ext cx="1431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 bike</a:t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712c75344f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875" y="4362150"/>
            <a:ext cx="3330000" cy="22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12c75344f_0_41"/>
          <p:cNvSpPr/>
          <p:nvPr/>
        </p:nvSpPr>
        <p:spPr>
          <a:xfrm>
            <a:off x="2270575" y="5935575"/>
            <a:ext cx="283800" cy="53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712c75344f_0_41"/>
          <p:cNvSpPr/>
          <p:nvPr/>
        </p:nvSpPr>
        <p:spPr>
          <a:xfrm>
            <a:off x="6950150" y="5446525"/>
            <a:ext cx="355200" cy="53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12c75344f_0_41"/>
          <p:cNvSpPr/>
          <p:nvPr/>
        </p:nvSpPr>
        <p:spPr>
          <a:xfrm>
            <a:off x="7363325" y="2621463"/>
            <a:ext cx="283800" cy="53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g712c75344f_0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50" y="1442550"/>
            <a:ext cx="50292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92c57742_0_3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Deployment integration: Docker compose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6d92c57742_0_35"/>
          <p:cNvSpPr txBox="1"/>
          <p:nvPr/>
        </p:nvSpPr>
        <p:spPr>
          <a:xfrm>
            <a:off x="215400" y="608949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6d92c5774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0" y="1899700"/>
            <a:ext cx="4141624" cy="222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6d92c5774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24" y="1390449"/>
            <a:ext cx="3839670" cy="53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6d92c57742_0_35"/>
          <p:cNvSpPr txBox="1"/>
          <p:nvPr/>
        </p:nvSpPr>
        <p:spPr>
          <a:xfrm>
            <a:off x="1232108" y="42425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medium.com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6d92c57742_0_35"/>
          <p:cNvSpPr txBox="1"/>
          <p:nvPr/>
        </p:nvSpPr>
        <p:spPr>
          <a:xfrm>
            <a:off x="689075" y="1441950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compose behaviour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6d92c57742_0_35"/>
          <p:cNvSpPr txBox="1"/>
          <p:nvPr/>
        </p:nvSpPr>
        <p:spPr>
          <a:xfrm>
            <a:off x="5304413" y="9801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docker-compose.yml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6d92c57742_0_35"/>
          <p:cNvSpPr txBox="1"/>
          <p:nvPr/>
        </p:nvSpPr>
        <p:spPr>
          <a:xfrm>
            <a:off x="845350" y="5074625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Once finished defining the workflows, they can be saved as a docker-compose file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d92c57742_0_42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Deployment i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ntegration: Docker Swarm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6d92c5774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38" y="5130700"/>
            <a:ext cx="8093725" cy="14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6d92c5774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25" y="1440650"/>
            <a:ext cx="4497976" cy="31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6d92c57742_0_42"/>
          <p:cNvSpPr txBox="1"/>
          <p:nvPr/>
        </p:nvSpPr>
        <p:spPr>
          <a:xfrm>
            <a:off x="2133150" y="10310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Swarm behaviour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6d92c57742_0_42"/>
          <p:cNvSpPr txBox="1"/>
          <p:nvPr/>
        </p:nvSpPr>
        <p:spPr>
          <a:xfrm>
            <a:off x="5080108" y="40182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 filepicker.io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6d92c57742_0_42"/>
          <p:cNvSpPr txBox="1"/>
          <p:nvPr/>
        </p:nvSpPr>
        <p:spPr>
          <a:xfrm>
            <a:off x="3250038" y="466572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 Swarm console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6d92c57742_0_42"/>
          <p:cNvSpPr txBox="1"/>
          <p:nvPr/>
        </p:nvSpPr>
        <p:spPr>
          <a:xfrm>
            <a:off x="5765900" y="1440650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Scanflow provides a docker-stack file to deploy a swarm cluster to schedule the workflows.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2741814f_0_42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Deployment i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ntegration: Kubernetes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6e2741814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00" y="2483875"/>
            <a:ext cx="7565800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6e2741814f_0_42"/>
          <p:cNvSpPr txBox="1"/>
          <p:nvPr/>
        </p:nvSpPr>
        <p:spPr>
          <a:xfrm>
            <a:off x="3251000" y="2140375"/>
            <a:ext cx="23772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Kubernetes dashboard</a:t>
            </a:r>
            <a:endParaRPr b="1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6e2741814f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75" y="1133075"/>
            <a:ext cx="3538127" cy="111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6e2741814f_0_42"/>
          <p:cNvSpPr txBox="1"/>
          <p:nvPr/>
        </p:nvSpPr>
        <p:spPr>
          <a:xfrm>
            <a:off x="1636395" y="1962675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medium.com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6e2741814f_0_42"/>
          <p:cNvSpPr txBox="1"/>
          <p:nvPr/>
        </p:nvSpPr>
        <p:spPr>
          <a:xfrm>
            <a:off x="5936025" y="845163"/>
            <a:ext cx="28593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Scanflow</a:t>
            </a: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provides a kube.config file to deploy a kubernetes cluster to schedule the workflows.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6d3cd864_0_0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Deployment integration: Intel OpenVINO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726d3cd864_0_0"/>
          <p:cNvSpPr txBox="1"/>
          <p:nvPr/>
        </p:nvSpPr>
        <p:spPr>
          <a:xfrm>
            <a:off x="5816400" y="1015554"/>
            <a:ext cx="33276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Intel tries to accelerate the model inference by lowering numerical precision </a:t>
            </a: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training </a:t>
            </a: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and inference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726d3cd86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00" y="608938"/>
            <a:ext cx="56388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726d3cd864_0_0"/>
          <p:cNvSpPr txBox="1"/>
          <p:nvPr/>
        </p:nvSpPr>
        <p:spPr>
          <a:xfrm>
            <a:off x="91450" y="2914271"/>
            <a:ext cx="26784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-However, adapting current working nodes and workflows to these optimizer nodes is not direct.</a:t>
            </a:r>
            <a:endParaRPr b="1" i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- Our proposal is to develop interfaces that facilitate this integration.</a:t>
            </a:r>
            <a:endParaRPr b="1" i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726d3cd86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325" y="2530902"/>
            <a:ext cx="6072725" cy="429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e44f39b8e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Comparison ML workflow tools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g6e44f39b8e_0_3"/>
          <p:cNvGraphicFramePr/>
          <p:nvPr/>
        </p:nvGraphicFramePr>
        <p:xfrm>
          <a:off x="430950" y="9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{88BA6BB2-9941-4E03-9577-F789AAB16617}</a:tableStyleId>
              </a:tblPr>
              <a:tblGrid>
                <a:gridCol w="2104275"/>
                <a:gridCol w="2104275"/>
                <a:gridCol w="2104275"/>
                <a:gridCol w="2104275"/>
              </a:tblGrid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MLflow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Scanflow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Kubeflow/Airflow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Usability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Built-in scheduling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 execution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Experiment tracking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versioning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checking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Orchestration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-agnostic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g6e44f39b8e_0_3"/>
          <p:cNvSpPr txBox="1"/>
          <p:nvPr/>
        </p:nvSpPr>
        <p:spPr>
          <a:xfrm>
            <a:off x="430950" y="4768025"/>
            <a:ext cx="80904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Pre-deployment (steps required for getting a model): MLflow, Scanflow.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Deployment (put a model into production): MLflow, </a:t>
            </a:r>
            <a:r>
              <a:rPr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Scanflow</a:t>
            </a: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, Kubeflow/Airflow.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Post-Deployment (check the model's health): </a:t>
            </a:r>
            <a:r>
              <a:rPr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Scanflow</a:t>
            </a: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- Ease of use: </a:t>
            </a:r>
            <a:r>
              <a:rPr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Scanflow</a:t>
            </a: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&gt; MLflow &gt; Kubeflow</a:t>
            </a:r>
            <a:r>
              <a:rPr lang="en-U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/Airflow</a:t>
            </a:r>
            <a:r>
              <a:rPr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6e44f39b8e_0_3"/>
          <p:cNvSpPr txBox="1"/>
          <p:nvPr/>
        </p:nvSpPr>
        <p:spPr>
          <a:xfrm>
            <a:off x="5145150" y="5645075"/>
            <a:ext cx="3940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2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Scanflow’s main goals are usability, integration for deployment and real-time checking</a:t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6e44f39b8e_0_3"/>
          <p:cNvSpPr txBox="1"/>
          <p:nvPr/>
        </p:nvSpPr>
        <p:spPr>
          <a:xfrm>
            <a:off x="2259750" y="4403300"/>
            <a:ext cx="2859300" cy="3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Most appropriate tools for: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666c5baa_0_120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Learning: 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5b666c5baa_0_1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90875"/>
            <a:ext cx="5894796" cy="43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5b666c5baa_0_1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5700" y="743475"/>
            <a:ext cx="5126175" cy="1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5b666c5baa_0_1205"/>
          <p:cNvSpPr txBox="1"/>
          <p:nvPr/>
        </p:nvSpPr>
        <p:spPr>
          <a:xfrm>
            <a:off x="4926325" y="6461825"/>
            <a:ext cx="2115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Uber ML.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5b666c5baa_0_1205"/>
          <p:cNvSpPr txBox="1"/>
          <p:nvPr/>
        </p:nvSpPr>
        <p:spPr>
          <a:xfrm>
            <a:off x="5910450" y="2551800"/>
            <a:ext cx="2115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Sculley D., Holt. G.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g5b666c5baa_0_1205"/>
          <p:cNvCxnSpPr/>
          <p:nvPr/>
        </p:nvCxnSpPr>
        <p:spPr>
          <a:xfrm flipH="1" rot="10800000">
            <a:off x="5718775" y="5515925"/>
            <a:ext cx="5310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" name="Google Shape;131;g5b666c5baa_0_1205"/>
          <p:cNvSpPr txBox="1"/>
          <p:nvPr/>
        </p:nvSpPr>
        <p:spPr>
          <a:xfrm>
            <a:off x="6249775" y="5088125"/>
            <a:ext cx="23493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Applied ML workflow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Packaging ML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workflows for later use will decrease the prototyping and deployment time .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g5b666c5baa_0_1205"/>
          <p:cNvCxnSpPr>
            <a:stCxn id="127" idx="1"/>
            <a:endCxn id="133" idx="3"/>
          </p:cNvCxnSpPr>
          <p:nvPr/>
        </p:nvCxnSpPr>
        <p:spPr>
          <a:xfrm rot="10800000">
            <a:off x="2983900" y="1281862"/>
            <a:ext cx="811800" cy="3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g5b666c5baa_0_1205"/>
          <p:cNvSpPr txBox="1"/>
          <p:nvPr/>
        </p:nvSpPr>
        <p:spPr>
          <a:xfrm>
            <a:off x="786250" y="881900"/>
            <a:ext cx="21975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r>
              <a:rPr i="0" lang="en-US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The ML code is a small part of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the complete pipeline. More steps are needed to get it working on production.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5b666c5baa_0_1205"/>
          <p:cNvSpPr/>
          <p:nvPr/>
        </p:nvSpPr>
        <p:spPr>
          <a:xfrm rot="-1370044">
            <a:off x="269089" y="2889965"/>
            <a:ext cx="2043222" cy="3872935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5b666c5baa_0_1205"/>
          <p:cNvSpPr txBox="1"/>
          <p:nvPr/>
        </p:nvSpPr>
        <p:spPr>
          <a:xfrm>
            <a:off x="5647850" y="3428988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The modeling phase is not the end of a workflow, more steps are needed.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d92c57742_0_10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Is it relevant?. AI predictions for 2020.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6d92c57742_0_10"/>
          <p:cNvSpPr txBox="1"/>
          <p:nvPr/>
        </p:nvSpPr>
        <p:spPr>
          <a:xfrm>
            <a:off x="501625" y="931600"/>
            <a:ext cx="7653300" cy="4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Creator of pytorch: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place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value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model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beyond accuracy.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Celeste Kidd, psychologist at the University of California, Berkeley: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increased awareness of the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real-life implications of tech tools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Jeff Dean, Google AI chief: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he wants to see less of an emphasis on slight state-of-the-art advances in favor of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more robust models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Anima, Anandkumar, NVIDIA: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 “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self-supervision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self-training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methods of training models, which are the kinds of models that can improve through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self-training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unlabeled data. 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Dario gil, IBM: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…” focus on metrics beyond accuracy to consider the value of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deployed in production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Shifting the field toward </a:t>
            </a:r>
            <a:r>
              <a:rPr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trusted systems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instead of prioritizing accuracy above all else will be a central pillar to the continued adoption of AI. ”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 models, interpretable models, trusted models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6d92c57742_0_10"/>
          <p:cNvSpPr txBox="1"/>
          <p:nvPr/>
        </p:nvSpPr>
        <p:spPr>
          <a:xfrm>
            <a:off x="1225950" y="5872900"/>
            <a:ext cx="6692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https://venturebeat.com/2020/01/02/top-minds-in-machine-learning-predict-where-ai-is-going-in-2020/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ea81a2525_0_26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Current status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6ea81a2525_0_26"/>
          <p:cNvSpPr txBox="1"/>
          <p:nvPr/>
        </p:nvSpPr>
        <p:spPr>
          <a:xfrm>
            <a:off x="439475" y="1042325"/>
            <a:ext cx="82086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Creation of nested workflows where each node can be an executor, tracker or checker. DONE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Isolation of each workflow using docker, it comprises auto-creation of networks, 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volumes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docker files, images, containers and registries. DONE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Tested integration with docker-compose.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Ongoing development on swarm and kubernetes integration.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Deploy ML models into 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services for prediction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Tracking module for saving any metadata. DONE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Checking module (for now, drift distribution plugin) for post-deployment. DONE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Developing Interact module</a:t>
            </a:r>
            <a:r>
              <a:rPr lang="en-US" sz="18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ea81a2525_0_35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6ea81a2525_0_35"/>
          <p:cNvSpPr txBox="1"/>
          <p:nvPr/>
        </p:nvSpPr>
        <p:spPr>
          <a:xfrm>
            <a:off x="439475" y="1270925"/>
            <a:ext cx="8208600" cy="5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Interaction module: it will in charge of the interaction between the model and the human with the aim of make the former better. </a:t>
            </a:r>
            <a:r>
              <a:rPr b="1"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Human-in-the-loop intelligent systems.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Lightweight integration with additional third-party tools.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Enhance interface module for checking.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Dashboard for checking module.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 compatibility with docker-compose, swarm, kubernetes.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 more use cases.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Start formalizing scanflow for writing a paper.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Start writing documentation.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Set up scanflow as a python package.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 drift distribution checker.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for wipe out any metadata (tracking and checking).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a new plugin for integrity checking.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to compress all the settings needed to transfer an application.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interface to write on databases.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option to plot nested workflows in jupyter notebooks.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92c57742_0_3"/>
          <p:cNvSpPr txBox="1"/>
          <p:nvPr/>
        </p:nvSpPr>
        <p:spPr>
          <a:xfrm>
            <a:off x="1934850" y="530300"/>
            <a:ext cx="402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d92c57742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: Issues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6d92c57742_0_3"/>
          <p:cNvSpPr txBox="1"/>
          <p:nvPr/>
        </p:nvSpPr>
        <p:spPr>
          <a:xfrm>
            <a:off x="439475" y="813725"/>
            <a:ext cx="82086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Moving a complete workflow from development platform to another new platform can break things, e.g,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operating system, libraries, 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dependencies, etc.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Controlling a myriad of pipelines manually might be hard.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Some steps in a workflow need different amount and type of computational resources, e.g, RAM, Storage, CPU, GPU.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complete workflow might scale from a single node to a cluster. 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dataset distribution might change (normal, poison, etc, or different patterns). It is called distribution drift. An anomaly detector might help this.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Some feature levels and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balance of classes 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might change (categories, e.g, before {red, blue}, after {red, blue, black}. Classes, e.g,  </a:t>
            </a:r>
            <a:r>
              <a:rPr lang="en-US" sz="1500">
                <a:solidFill>
                  <a:srgbClr val="21212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before {30% men, 70%women}. after {60% men, 40%women}</a:t>
            </a:r>
            <a:r>
              <a:rPr lang="en-US" sz="15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3" name="Google Shape;143;g6d92c57742_0_3"/>
          <p:cNvSpPr txBox="1"/>
          <p:nvPr/>
        </p:nvSpPr>
        <p:spPr>
          <a:xfrm>
            <a:off x="638800" y="5452750"/>
            <a:ext cx="33105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In production, many unexpected situations might arise such as drift distributions, unformatted data, etc.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6d92c57742_0_3"/>
          <p:cNvSpPr txBox="1"/>
          <p:nvPr/>
        </p:nvSpPr>
        <p:spPr>
          <a:xfrm>
            <a:off x="638800" y="4081150"/>
            <a:ext cx="3398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Data scientists require tools for ease of deployment, tracking and reproducing experiments.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6d92c57742_0_3"/>
          <p:cNvSpPr txBox="1"/>
          <p:nvPr/>
        </p:nvSpPr>
        <p:spPr>
          <a:xfrm>
            <a:off x="4826400" y="4307600"/>
            <a:ext cx="3398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How can the agent (model) and human collaborate to solve problems?</a:t>
            </a:r>
            <a:endParaRPr b="1" i="1" sz="1800">
              <a:solidFill>
                <a:srgbClr val="12448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We need Interactive Machine Learning tools</a:t>
            </a:r>
            <a:endParaRPr b="1" i="1" sz="1800">
              <a:solidFill>
                <a:srgbClr val="12448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2741814f_0_10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Applied Machine Learning</a:t>
            </a: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: Recipes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6e2741814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25" y="4770075"/>
            <a:ext cx="3392099" cy="16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e2741814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25" y="1395349"/>
            <a:ext cx="2477098" cy="19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6e2741814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775" y="4446661"/>
            <a:ext cx="2477098" cy="185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6e2741814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475" y="4327475"/>
            <a:ext cx="2220200" cy="22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6e2741814f_0_10"/>
          <p:cNvSpPr txBox="1"/>
          <p:nvPr/>
        </p:nvSpPr>
        <p:spPr>
          <a:xfrm>
            <a:off x="957900" y="3518400"/>
            <a:ext cx="2567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arquitectoit.com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6e2741814f_0_10"/>
          <p:cNvSpPr txBox="1"/>
          <p:nvPr/>
        </p:nvSpPr>
        <p:spPr>
          <a:xfrm>
            <a:off x="447775" y="6451025"/>
            <a:ext cx="2567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mlflow</a:t>
            </a:r>
            <a:r>
              <a:rPr i="1" lang="en-US" sz="1000"/>
              <a:t>.org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6e2741814f_0_10"/>
          <p:cNvSpPr txBox="1"/>
          <p:nvPr/>
        </p:nvSpPr>
        <p:spPr>
          <a:xfrm>
            <a:off x="4044763" y="6421650"/>
            <a:ext cx="1614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leblancfg.com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6e2741814f_0_10"/>
          <p:cNvSpPr txBox="1"/>
          <p:nvPr/>
        </p:nvSpPr>
        <p:spPr>
          <a:xfrm>
            <a:off x="6231750" y="6507425"/>
            <a:ext cx="2773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i="1" lang="en-US" sz="1000"/>
              <a:t>fjodor van veen - asimovinstitute.org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6e2741814f_0_10"/>
          <p:cNvSpPr txBox="1"/>
          <p:nvPr/>
        </p:nvSpPr>
        <p:spPr>
          <a:xfrm>
            <a:off x="1345350" y="898100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Docker: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Isolate environments, portability, scalability, affinity, etc.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6e2741814f_0_10"/>
          <p:cNvSpPr txBox="1"/>
          <p:nvPr/>
        </p:nvSpPr>
        <p:spPr>
          <a:xfrm>
            <a:off x="627375" y="4274175"/>
            <a:ext cx="285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MLflow: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Track metrics, organize projects, model versioning and serialization, etc. 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6e2741814f_0_10"/>
          <p:cNvSpPr txBox="1"/>
          <p:nvPr/>
        </p:nvSpPr>
        <p:spPr>
          <a:xfrm>
            <a:off x="5828375" y="3547925"/>
            <a:ext cx="2859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Python: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Fast prototyping</a:t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expressiveness</a:t>
            </a:r>
            <a:r>
              <a:rPr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. Robust AI ecosystem.</a:t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6e2741814f_0_10"/>
          <p:cNvSpPr txBox="1"/>
          <p:nvPr/>
        </p:nvSpPr>
        <p:spPr>
          <a:xfrm>
            <a:off x="6039650" y="1301675"/>
            <a:ext cx="26097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 u="sng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Scanflow</a:t>
            </a: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 is a high-level library that is built on top of these tools to manage and supervise workflows efficiently.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6e2741814f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1700" y="1342000"/>
            <a:ext cx="2817675" cy="26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4802ecf7_0_3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Scanflow: High-level overview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6f4802ecf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445900"/>
            <a:ext cx="8808700" cy="63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6d92c5774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0" y="60025"/>
            <a:ext cx="8996868" cy="67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6d92c57742_0_0"/>
          <p:cNvSpPr txBox="1"/>
          <p:nvPr/>
        </p:nvSpPr>
        <p:spPr>
          <a:xfrm>
            <a:off x="144675" y="152375"/>
            <a:ext cx="2439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2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End-to-end use case</a:t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92c57742_0_17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Setup and deployment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6d92c5774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0" y="2518575"/>
            <a:ext cx="8530650" cy="36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6d92c57742_0_17"/>
          <p:cNvSpPr txBox="1"/>
          <p:nvPr/>
        </p:nvSpPr>
        <p:spPr>
          <a:xfrm>
            <a:off x="2093725" y="993450"/>
            <a:ext cx="49353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Design nested and parallel workflows: </a:t>
            </a:r>
            <a:r>
              <a:rPr b="1" i="1" lang="en-US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Each node is a computation function, e.g preprocessing or modeling. They can be run following the user ordering design. Besides, each node is a docker container (environment) inside a workflow (rectangle in the following picture). Finally, each workflow has its own checker (behaviour) or tracker (metadata).</a:t>
            </a:r>
            <a:endParaRPr b="1" i="1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1" sz="18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6d92c57742_0_17"/>
          <p:cNvSpPr/>
          <p:nvPr/>
        </p:nvSpPr>
        <p:spPr>
          <a:xfrm>
            <a:off x="437975" y="2211225"/>
            <a:ext cx="363300" cy="32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d92c57742_0_17"/>
          <p:cNvSpPr/>
          <p:nvPr/>
        </p:nvSpPr>
        <p:spPr>
          <a:xfrm>
            <a:off x="1047575" y="2211225"/>
            <a:ext cx="363300" cy="32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g6d92c57742_0_17"/>
          <p:cNvCxnSpPr>
            <a:stCxn id="184" idx="5"/>
          </p:cNvCxnSpPr>
          <p:nvPr/>
        </p:nvCxnSpPr>
        <p:spPr>
          <a:xfrm>
            <a:off x="1357671" y="2484704"/>
            <a:ext cx="12489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g6d92c57742_0_17"/>
          <p:cNvCxnSpPr>
            <a:stCxn id="183" idx="4"/>
          </p:cNvCxnSpPr>
          <p:nvPr/>
        </p:nvCxnSpPr>
        <p:spPr>
          <a:xfrm>
            <a:off x="619625" y="2531625"/>
            <a:ext cx="202800" cy="13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g6d92c57742_0_17"/>
          <p:cNvSpPr txBox="1"/>
          <p:nvPr/>
        </p:nvSpPr>
        <p:spPr>
          <a:xfrm>
            <a:off x="224325" y="1922800"/>
            <a:ext cx="8232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Checker</a:t>
            </a:r>
            <a:endParaRPr sz="1100"/>
          </a:p>
        </p:txBody>
      </p:sp>
      <p:sp>
        <p:nvSpPr>
          <p:cNvPr id="188" name="Google Shape;188;g6d92c57742_0_17"/>
          <p:cNvSpPr txBox="1"/>
          <p:nvPr/>
        </p:nvSpPr>
        <p:spPr>
          <a:xfrm>
            <a:off x="986325" y="1922800"/>
            <a:ext cx="823200" cy="1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Tracker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d92c57742_0_23"/>
          <p:cNvSpPr txBox="1"/>
          <p:nvPr/>
        </p:nvSpPr>
        <p:spPr>
          <a:xfrm>
            <a:off x="91450" y="437049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Tracking: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Save any </a:t>
            </a: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workflow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metadata for future analysis</a:t>
            </a:r>
            <a:endParaRPr sz="24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rgbClr val="124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6d92c5774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5" y="1614600"/>
            <a:ext cx="8466349" cy="421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6d92c57742_0_23"/>
          <p:cNvSpPr txBox="1"/>
          <p:nvPr/>
        </p:nvSpPr>
        <p:spPr>
          <a:xfrm>
            <a:off x="2726500" y="801175"/>
            <a:ext cx="3976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This module logs intermediate results belonging to a workflow such as, settings, metrics, statistics, scores, etc.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d92c57742_0_29"/>
          <p:cNvSpPr txBox="1"/>
          <p:nvPr/>
        </p:nvSpPr>
        <p:spPr>
          <a:xfrm>
            <a:off x="91450" y="-20151"/>
            <a:ext cx="8928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Checking: </a:t>
            </a:r>
            <a:r>
              <a:rPr lang="en-US" sz="24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supervise workflow’s behaviour in production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6d92c5774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84325"/>
            <a:ext cx="4247999" cy="36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d92c57742_0_29"/>
          <p:cNvSpPr txBox="1"/>
          <p:nvPr/>
        </p:nvSpPr>
        <p:spPr>
          <a:xfrm>
            <a:off x="5181150" y="2552300"/>
            <a:ext cx="3048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Any plugin is supposed to be run in real time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6d92c57742_0_29"/>
          <p:cNvSpPr txBox="1"/>
          <p:nvPr/>
        </p:nvSpPr>
        <p:spPr>
          <a:xfrm>
            <a:off x="5150475" y="978500"/>
            <a:ext cx="30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18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Custom plugins can be added to check the behaviour of any workflow: for sanity, integrity, anomaly, interpretability, etc.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6d92c5774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06" y="5310549"/>
            <a:ext cx="4081463" cy="134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6d92c5774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75" y="5299175"/>
            <a:ext cx="404812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6d92c57742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75" y="5312825"/>
            <a:ext cx="3997426" cy="1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6d92c57742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93" y="3759875"/>
            <a:ext cx="3909407" cy="1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6d92c57742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500" y="2050225"/>
            <a:ext cx="3909400" cy="13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6d92c57742_0_29"/>
          <p:cNvSpPr txBox="1"/>
          <p:nvPr/>
        </p:nvSpPr>
        <p:spPr>
          <a:xfrm>
            <a:off x="774825" y="987898"/>
            <a:ext cx="24912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1600">
                <a:solidFill>
                  <a:srgbClr val="124484"/>
                </a:solidFill>
                <a:latin typeface="Calibri"/>
                <a:ea typeface="Calibri"/>
                <a:cs typeface="Calibri"/>
                <a:sym typeface="Calibri"/>
              </a:rPr>
              <a:t>Early  drift distribution  detector (built-in function)</a:t>
            </a:r>
            <a:endParaRPr b="1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2448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2448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2015-10-15T16:12:52Z</dcterms:created>
  <dc:creator>ahafner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